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1" r:id="rId4"/>
    <p:sldId id="259" r:id="rId5"/>
    <p:sldId id="272" r:id="rId6"/>
    <p:sldId id="260" r:id="rId7"/>
    <p:sldId id="263" r:id="rId8"/>
    <p:sldId id="257" r:id="rId9"/>
    <p:sldId id="258" r:id="rId10"/>
    <p:sldId id="268" r:id="rId11"/>
    <p:sldId id="264" r:id="rId12"/>
    <p:sldId id="266" r:id="rId13"/>
    <p:sldId id="265" r:id="rId14"/>
    <p:sldId id="2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519C"/>
    <a:srgbClr val="FA79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3" autoAdjust="0"/>
    <p:restoredTop sz="94391" autoAdjust="0"/>
  </p:normalViewPr>
  <p:slideViewPr>
    <p:cSldViewPr snapToGrid="0">
      <p:cViewPr varScale="1">
        <p:scale>
          <a:sx n="104" d="100"/>
          <a:sy n="104" d="100"/>
        </p:scale>
        <p:origin x="36" y="5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o, Zoe" userId="5483ffec-f133-48dd-a492-be4115d66f87" providerId="ADAL" clId="{BD9EAE20-531C-4684-BC6B-BB3181513E78}"/>
    <pc:docChg chg="modSld">
      <pc:chgData name="Yoo, Zoe" userId="5483ffec-f133-48dd-a492-be4115d66f87" providerId="ADAL" clId="{BD9EAE20-531C-4684-BC6B-BB3181513E78}" dt="2021-11-19T21:29:00.941" v="11" actId="20577"/>
      <pc:docMkLst>
        <pc:docMk/>
      </pc:docMkLst>
      <pc:sldChg chg="modSp mod">
        <pc:chgData name="Yoo, Zoe" userId="5483ffec-f133-48dd-a492-be4115d66f87" providerId="ADAL" clId="{BD9EAE20-531C-4684-BC6B-BB3181513E78}" dt="2021-11-19T21:29:00.941" v="11" actId="20577"/>
        <pc:sldMkLst>
          <pc:docMk/>
          <pc:sldMk cId="1944148029" sldId="256"/>
        </pc:sldMkLst>
        <pc:spChg chg="mod">
          <ac:chgData name="Yoo, Zoe" userId="5483ffec-f133-48dd-a492-be4115d66f87" providerId="ADAL" clId="{BD9EAE20-531C-4684-BC6B-BB3181513E78}" dt="2021-11-19T21:29:00.941" v="11" actId="20577"/>
          <ac:spMkLst>
            <pc:docMk/>
            <pc:sldMk cId="1944148029" sldId="256"/>
            <ac:spMk id="2" creationId="{9B1B9CEA-F428-4BAD-B384-4D77818DBAF5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3B6A9-C135-4B9C-B646-DD22B00792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lang="en-US" dirty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C41B7E-0386-4AD0-BA6C-0382C94493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DD5DD4-4B23-483D-80AE-CAC2455A7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4DDF31-D035-4501-999B-E8AD8311D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294FB-7FB4-4D3D-97FB-DE21EC1DE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280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B2480-9FF8-4641-A08C-9ED9708FD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2303CD-152C-4062-BF7B-6C30BC7CA7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1C841-2036-4194-B1FF-24E4631D1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FED91-E2B8-4F9B-8C78-B82C4F300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D6502-BE64-4A04-9DB2-2117966BD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962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0F75D6-FB95-4CE0-8FED-276C9876EF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38F27E-08A1-4166-B9D3-B5C5155D69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4D0745-BAB1-4788-9A48-C5E2B233D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08F27-3CCC-4480-9F95-F5A69CC6F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F818F8-210D-4E3F-911A-97D58F941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107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6AD45-38F8-4630-891E-08206AD4B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E2DC3-66C5-49A9-8620-A4B60AC1B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50E30-9FCC-46A7-B267-CB9B5E4A4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AFDDF-6802-40E7-9753-53E102DDB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5A3D83-C825-43B2-A016-E427B20DA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615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F613A-5A6E-44C6-BCFA-1178E50C8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65A6E-3A51-48EF-B8CF-9C9839E1F3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B3F283-9CB3-4974-9CEC-8627EB5AC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4D08A4-A3AA-4873-BA0D-A858320DC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5089D-FE19-4200-ACFF-5BF482823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437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4D394-D191-4960-A1D9-FAC26D3E4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24869-7923-4A95-9907-83EA35CDB3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8850C2-D015-4962-A273-F793766724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2AAA6A-DCB3-4560-BC4A-5F6470995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403BC9-E387-4149-A022-3EAE88981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C05D76-B836-49C4-8B54-18924446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511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F158E-C1E1-43A0-9856-7DFB98761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6DB17-BBD4-4C03-AC82-B1AB4C2A0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B9B12A-3406-4B2C-8FCB-01CF198BE5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D8A441-F6C9-4CB5-9A5A-5B72735576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FEF2B0-5E59-4F39-95F6-8EA1079979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930DB1-0C14-4767-B5C9-BBEF5ACA8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25D846-5349-4A54-9415-760BB7725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BA2BB6-5AD3-456A-84FD-A873A4097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360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4C67A-07ED-49DB-B2F1-48FE9DEF8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5E9051-C4F5-4F07-A308-EA242FEFE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7947D5-7622-43E2-B84B-19DB75991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2500AD-7444-42C0-B63A-E9E788A2A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015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D1850E-6646-4A93-8161-5BEA9762D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F10971-475C-4E9F-BACF-C4B677D48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85433B-00DD-4DDB-A406-5EC1BEDE9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932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1688E-4EE6-4ACA-AAC3-A58412445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9561-6393-462E-A380-A8150EA6F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DF296B-AB9D-4DEE-AD1D-04A386821E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538DAA-3E81-47E8-BCD1-97D1BE9BD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BC4B23-31E6-40D7-83F9-95E78E7F8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16A07B-4F04-4589-9DBA-49FA219B4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542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38C4E-900C-4220-B9AC-802995C55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F84601-02FF-47CC-BB37-47D4FAF9DB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23F863-F3C7-4017-952F-7485540404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6DEE2A-BE5A-4FDF-B0A1-6398B31E3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129120-18F3-4280-92C4-13AD6D69B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832510-7771-4DB6-AF25-908B88A6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107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FC00E3-6612-417E-8309-3EF678291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15F6FC-F366-426C-B073-42B6A2A98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5E09E4-DB4D-4C0E-8AA7-B6762BB65B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48A28A-645A-4081-BFA7-1B6031C7D6B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1A3376-4506-4615-BB4D-DFB396A6C6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9DECA-270A-4A15-AF2A-F6E42CC369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1868B-E341-4232-AB14-33D84742D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831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Segoe UI Variable Display Semib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7.png"/><Relationship Id="rId7" Type="http://schemas.openxmlformats.org/officeDocument/2006/relationships/image" Target="../media/image15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7.png"/><Relationship Id="rId7" Type="http://schemas.openxmlformats.org/officeDocument/2006/relationships/image" Target="../media/image15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dv.njtransit.com/webdisplay/tid-mobile.aspx?sid=NY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B9CEA-F428-4BAD-B384-4D77818DBA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7329" y="640080"/>
            <a:ext cx="6274590" cy="2963467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6600" dirty="0"/>
              <a:t>Delay Estimator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CC204D-8230-43CA-AFB9-3C2EB74162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7329" y="3603547"/>
            <a:ext cx="6274590" cy="1421068"/>
          </a:xfrm>
          <a:noFill/>
        </p:spPr>
        <p:txBody>
          <a:bodyPr>
            <a:normAutofit/>
          </a:bodyPr>
          <a:lstStyle/>
          <a:p>
            <a:pPr algn="l"/>
            <a:r>
              <a:rPr lang="en-US" dirty="0"/>
              <a:t>A Forecasting Tool for New Jersey Train Delay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B38BF093-B852-46A1-AF82-5A95DD982C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4" r="-1" b="4401"/>
          <a:stretch/>
        </p:blipFill>
        <p:spPr bwMode="auto">
          <a:xfrm>
            <a:off x="409899" y="10"/>
            <a:ext cx="4654296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BD546A94-2221-422F-AD9B-D6D869EDCEDB}"/>
              </a:ext>
            </a:extLst>
          </p:cNvPr>
          <p:cNvSpPr txBox="1">
            <a:spLocks/>
          </p:cNvSpPr>
          <p:nvPr/>
        </p:nvSpPr>
        <p:spPr>
          <a:xfrm>
            <a:off x="5277329" y="4859533"/>
            <a:ext cx="6274590" cy="1421068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/>
              <a:t>Jasmine </a:t>
            </a:r>
            <a:r>
              <a:rPr lang="en-US" sz="2000" dirty="0" err="1"/>
              <a:t>Siyu</a:t>
            </a:r>
            <a:r>
              <a:rPr lang="en-US" sz="2000" dirty="0"/>
              <a:t> Wu and Zoe Yoo</a:t>
            </a:r>
          </a:p>
        </p:txBody>
      </p:sp>
    </p:spTree>
    <p:extLst>
      <p:ext uri="{BB962C8B-B14F-4D97-AF65-F5344CB8AC3E}">
        <p14:creationId xmlns:p14="http://schemas.microsoft.com/office/powerpoint/2010/main" val="1944148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4762A3-B21D-4D41-917A-A742AD32C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657600" cy="1645920"/>
          </a:xfrm>
        </p:spPr>
        <p:txBody>
          <a:bodyPr>
            <a:normAutofit/>
          </a:bodyPr>
          <a:lstStyle/>
          <a:p>
            <a:r>
              <a:rPr lang="en-US" sz="3200" dirty="0"/>
              <a:t>Public Performance Measure (PPM)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57AD2-4C02-4A58-B4A0-CFA8B3043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0106" y="586822"/>
            <a:ext cx="6106742" cy="1645920"/>
          </a:xfrm>
        </p:spPr>
        <p:txBody>
          <a:bodyPr anchor="ctr">
            <a:normAutofit/>
          </a:bodyPr>
          <a:lstStyle/>
          <a:p>
            <a:r>
              <a:rPr lang="en-US" sz="1800" b="1" dirty="0"/>
              <a:t>Public performance measure </a:t>
            </a:r>
            <a:r>
              <a:rPr lang="en-US" sz="1800" dirty="0"/>
              <a:t>(PPM): % of trains arriving at their destination within 5 minutes of schedule</a:t>
            </a:r>
          </a:p>
          <a:p>
            <a:r>
              <a:rPr lang="en-US" sz="1800" dirty="0"/>
              <a:t>Philadelphia-Atlantic City Line has the lowest PPM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02AE5AD-7B0E-4F79-980B-F1D9868A39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6572" r="-7431" b="5127"/>
          <a:stretch/>
        </p:blipFill>
        <p:spPr>
          <a:xfrm>
            <a:off x="305195" y="2656864"/>
            <a:ext cx="11581609" cy="36143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010D313-22CD-49BB-9B86-E21FCD8EB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4924127"/>
            <a:ext cx="4014817" cy="141923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CBF758E-09F6-49CC-9955-6412964E80EA}"/>
              </a:ext>
            </a:extLst>
          </p:cNvPr>
          <p:cNvSpPr txBox="1"/>
          <p:nvPr/>
        </p:nvSpPr>
        <p:spPr>
          <a:xfrm>
            <a:off x="618424" y="6492875"/>
            <a:ext cx="76530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i="1" dirty="0"/>
              <a:t>Definition source: Southern Railway, “</a:t>
            </a:r>
            <a:r>
              <a:rPr lang="en-US" sz="1200" i="1" dirty="0">
                <a:solidFill>
                  <a:srgbClr val="404040"/>
                </a:solidFill>
                <a:effectLst/>
                <a:latin typeface="Avenir"/>
              </a:rPr>
              <a:t>Train service punctuality and reliability”</a:t>
            </a:r>
          </a:p>
        </p:txBody>
      </p:sp>
    </p:spTree>
    <p:extLst>
      <p:ext uri="{BB962C8B-B14F-4D97-AF65-F5344CB8AC3E}">
        <p14:creationId xmlns:p14="http://schemas.microsoft.com/office/powerpoint/2010/main" val="1579516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3F57F-7B22-4745-8984-7B8595A82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FB8B6-0E55-40F8-A9D2-0EF86A8D1B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Independent Variables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9BD523-EDC7-47D5-8136-50DF2B290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9399" y="430830"/>
            <a:ext cx="1191955" cy="1185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530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B9EEF-033A-4D99-9735-EE31E6ED3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041C9-7915-4F09-9CF4-C6EBEBFBFD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749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140C3-BA47-49D2-AB07-D77157DE8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B80EC-FF43-4B2C-9374-F6C393F45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012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AC002-A68B-41C5-8246-CAC75D244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C3AC2-7105-442D-BF41-7747649A9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Increase scope and power of project</a:t>
            </a:r>
          </a:p>
          <a:p>
            <a:r>
              <a:rPr lang="en-US" dirty="0"/>
              <a:t>Greater computing power</a:t>
            </a:r>
          </a:p>
          <a:p>
            <a:pPr lvl="1"/>
            <a:r>
              <a:rPr lang="en-US" dirty="0"/>
              <a:t>Use a larger sample size of data to ideally gain more accuracy year-round</a:t>
            </a:r>
          </a:p>
          <a:p>
            <a:r>
              <a:rPr lang="en-US" dirty="0"/>
              <a:t>Comparable/connected systems</a:t>
            </a:r>
          </a:p>
          <a:p>
            <a:pPr lvl="1"/>
            <a:r>
              <a:rPr lang="en-US" dirty="0"/>
              <a:t>Predict on Amtrak if data becomes available</a:t>
            </a:r>
          </a:p>
          <a:p>
            <a:pPr lvl="1"/>
            <a:r>
              <a:rPr lang="en-US" dirty="0"/>
              <a:t>Predict for SEPTA regional rail (connects to NJ Transit)</a:t>
            </a:r>
          </a:p>
        </p:txBody>
      </p:sp>
    </p:spTree>
    <p:extLst>
      <p:ext uri="{BB962C8B-B14F-4D97-AF65-F5344CB8AC3E}">
        <p14:creationId xmlns:p14="http://schemas.microsoft.com/office/powerpoint/2010/main" val="1925680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B318E-C43D-4013-B307-F3994B5C8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078" y="339682"/>
            <a:ext cx="2719753" cy="1358821"/>
          </a:xfrm>
        </p:spPr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E439C-179C-4873-891A-EBD864FE5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32" y="1633416"/>
            <a:ext cx="2613652" cy="4837968"/>
          </a:xfrm>
        </p:spPr>
        <p:txBody>
          <a:bodyPr>
            <a:normAutofit/>
          </a:bodyPr>
          <a:lstStyle/>
          <a:p>
            <a:r>
              <a:rPr lang="en-US" sz="2000" dirty="0"/>
              <a:t>Initial idea to develop delay estimates for Amtrak and NJ online ticketing</a:t>
            </a:r>
          </a:p>
          <a:p>
            <a:r>
              <a:rPr lang="en-US" sz="2000" dirty="0"/>
              <a:t>Similar geographies, but data constraints</a:t>
            </a:r>
          </a:p>
          <a:p>
            <a:pPr lvl="1"/>
            <a:r>
              <a:rPr lang="en-US" sz="1600" dirty="0"/>
              <a:t>No scheduling times in Amtrak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3640D0-AC8B-4434-B655-E5D5DFC0B7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44"/>
          <a:stretch/>
        </p:blipFill>
        <p:spPr>
          <a:xfrm>
            <a:off x="3331580" y="339682"/>
            <a:ext cx="4394515" cy="40576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BEB31D-1076-4866-8521-4FED901896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1992" y="339682"/>
            <a:ext cx="3529038" cy="40576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2" descr="upload.wikimedia.org/wikipedia/commons/thumb/f/...">
            <a:extLst>
              <a:ext uri="{FF2B5EF4-FFF2-40B4-BE49-F238E27FC236}">
                <a16:creationId xmlns:a16="http://schemas.microsoft.com/office/drawing/2014/main" id="{441A6738-C675-451D-9056-192E0BA67E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5121" y="3300464"/>
            <a:ext cx="1445077" cy="602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Amtrak Makes Travel in America Easy for International Visitors">
            <a:extLst>
              <a:ext uri="{FF2B5EF4-FFF2-40B4-BE49-F238E27FC236}">
                <a16:creationId xmlns:a16="http://schemas.microsoft.com/office/drawing/2014/main" id="{A26F23E0-C8E7-4516-A8E5-2630D3015E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72"/>
          <a:stretch/>
        </p:blipFill>
        <p:spPr bwMode="auto">
          <a:xfrm>
            <a:off x="3331580" y="4510807"/>
            <a:ext cx="4394515" cy="19605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3078" name="Picture 6" descr="Rail News - NJ Transit will meet PTC deadline, CEO says. For Railroad  Career Professionals">
            <a:extLst>
              <a:ext uri="{FF2B5EF4-FFF2-40B4-BE49-F238E27FC236}">
                <a16:creationId xmlns:a16="http://schemas.microsoft.com/office/drawing/2014/main" id="{F948E577-4A8C-4778-8BB8-D7D77A1E2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1992" y="4510807"/>
            <a:ext cx="3529038" cy="19605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E1D416E-2D1B-4078-94BE-CE5BA6E72D15}"/>
              </a:ext>
            </a:extLst>
          </p:cNvPr>
          <p:cNvSpPr txBox="1"/>
          <p:nvPr/>
        </p:nvSpPr>
        <p:spPr>
          <a:xfrm>
            <a:off x="368961" y="6518318"/>
            <a:ext cx="76530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i="1" dirty="0"/>
              <a:t>Photo sources: Amtrak, NJ Transit</a:t>
            </a:r>
            <a:endParaRPr lang="en-US" sz="1200" i="1" dirty="0">
              <a:solidFill>
                <a:srgbClr val="404040"/>
              </a:solidFill>
              <a:effectLst/>
              <a:latin typeface="Avenir"/>
            </a:endParaRPr>
          </a:p>
        </p:txBody>
      </p:sp>
    </p:spTree>
    <p:extLst>
      <p:ext uri="{BB962C8B-B14F-4D97-AF65-F5344CB8AC3E}">
        <p14:creationId xmlns:p14="http://schemas.microsoft.com/office/powerpoint/2010/main" val="1795472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37064-C0AA-4F1C-99D7-4D8EB2827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1569" y="365125"/>
            <a:ext cx="3765062" cy="1325563"/>
          </a:xfrm>
        </p:spPr>
        <p:txBody>
          <a:bodyPr/>
          <a:lstStyle/>
          <a:p>
            <a:r>
              <a:rPr lang="en-US" dirty="0"/>
              <a:t>NJ Transit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C62AF-BDEF-411D-94BE-1FC61E126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1569" y="1825625"/>
            <a:ext cx="7102231" cy="4351338"/>
          </a:xfrm>
        </p:spPr>
        <p:txBody>
          <a:bodyPr/>
          <a:lstStyle/>
          <a:p>
            <a:r>
              <a:rPr lang="en-US" dirty="0"/>
              <a:t>New Jersey system differs from Amtrak</a:t>
            </a:r>
          </a:p>
          <a:p>
            <a:pPr lvl="1"/>
            <a:r>
              <a:rPr lang="en-US" dirty="0"/>
              <a:t>One-way tickets or passes, with no expiration date</a:t>
            </a:r>
          </a:p>
          <a:p>
            <a:pPr lvl="1"/>
            <a:r>
              <a:rPr lang="en-US" dirty="0"/>
              <a:t>Ticket prices vary based on distance but not time of reservation </a:t>
            </a:r>
          </a:p>
          <a:p>
            <a:r>
              <a:rPr lang="en-US" dirty="0"/>
              <a:t>Tickets can only be bought on the NJ Transit Mobile App or in-person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DD733A-90B7-4DF4-8E54-1BDB25643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862" y="532911"/>
            <a:ext cx="3193514" cy="989989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BCCC4E12-765D-4D4D-B208-8BB385BF09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b="43741"/>
          <a:stretch/>
        </p:blipFill>
        <p:spPr>
          <a:xfrm>
            <a:off x="650466" y="1701054"/>
            <a:ext cx="3174305" cy="3858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554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1017EB-F6EC-47E3-A762-6158CAB7ED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1098" y="2266857"/>
            <a:ext cx="6860791" cy="2405366"/>
          </a:xfrm>
        </p:spPr>
        <p:txBody>
          <a:bodyPr/>
          <a:lstStyle/>
          <a:p>
            <a:r>
              <a:rPr lang="en-US" dirty="0"/>
              <a:t>Users pick a specific date and time in the Trip Planner</a:t>
            </a:r>
          </a:p>
          <a:p>
            <a:r>
              <a:rPr lang="en-US" dirty="0"/>
              <a:t>Minimize travel time, walking distance, etc.</a:t>
            </a:r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BE5ABA6-C9A7-43D6-85E5-614EB84FC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660" y="90088"/>
            <a:ext cx="3105541" cy="6767911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CE01264D-9A9C-403E-81F6-B4058592BD09}"/>
              </a:ext>
            </a:extLst>
          </p:cNvPr>
          <p:cNvSpPr txBox="1">
            <a:spLocks/>
          </p:cNvSpPr>
          <p:nvPr/>
        </p:nvSpPr>
        <p:spPr>
          <a:xfrm>
            <a:off x="4698124" y="1439362"/>
            <a:ext cx="6655675" cy="8794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Segoe UI Variable Display Semib" pitchFamily="2" charset="0"/>
                <a:ea typeface="+mj-ea"/>
                <a:cs typeface="+mj-cs"/>
              </a:defRPr>
            </a:lvl1pPr>
          </a:lstStyle>
          <a:p>
            <a:r>
              <a:rPr lang="en-US" sz="3200" dirty="0"/>
              <a:t>Current Trip Planner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F4EF795-13D3-4333-A57C-903DDD303C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8124" y="254672"/>
            <a:ext cx="3806646" cy="1184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548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DC9561-8798-47D0-BBED-A9DE6BC90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968" y="77502"/>
            <a:ext cx="3116783" cy="6780498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79B17ED1-526C-414E-8AFB-836F4751AF06}"/>
              </a:ext>
            </a:extLst>
          </p:cNvPr>
          <p:cNvSpPr/>
          <p:nvPr/>
        </p:nvSpPr>
        <p:spPr>
          <a:xfrm>
            <a:off x="3719389" y="1545021"/>
            <a:ext cx="812865" cy="774763"/>
          </a:xfrm>
          <a:prstGeom prst="ellipse">
            <a:avLst/>
          </a:prstGeom>
          <a:noFill/>
          <a:ln w="381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879248734">
                  <a:custGeom>
                    <a:avLst/>
                    <a:gdLst>
                      <a:gd name="connsiteX0" fmla="*/ 0 w 864851"/>
                      <a:gd name="connsiteY0" fmla="*/ 412156 h 824312"/>
                      <a:gd name="connsiteX1" fmla="*/ 432426 w 864851"/>
                      <a:gd name="connsiteY1" fmla="*/ 0 h 824312"/>
                      <a:gd name="connsiteX2" fmla="*/ 864852 w 864851"/>
                      <a:gd name="connsiteY2" fmla="*/ 412156 h 824312"/>
                      <a:gd name="connsiteX3" fmla="*/ 432426 w 864851"/>
                      <a:gd name="connsiteY3" fmla="*/ 824312 h 824312"/>
                      <a:gd name="connsiteX4" fmla="*/ 0 w 864851"/>
                      <a:gd name="connsiteY4" fmla="*/ 412156 h 8243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4851" h="824312" extrusionOk="0">
                        <a:moveTo>
                          <a:pt x="0" y="412156"/>
                        </a:moveTo>
                        <a:cubicBezTo>
                          <a:pt x="-22569" y="157989"/>
                          <a:pt x="226889" y="-12085"/>
                          <a:pt x="432426" y="0"/>
                        </a:cubicBezTo>
                        <a:cubicBezTo>
                          <a:pt x="643603" y="15532"/>
                          <a:pt x="901792" y="173506"/>
                          <a:pt x="864852" y="412156"/>
                        </a:cubicBezTo>
                        <a:cubicBezTo>
                          <a:pt x="856996" y="624120"/>
                          <a:pt x="657223" y="867954"/>
                          <a:pt x="432426" y="824312"/>
                        </a:cubicBezTo>
                        <a:cubicBezTo>
                          <a:pt x="226265" y="779255"/>
                          <a:pt x="7836" y="639138"/>
                          <a:pt x="0" y="412156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AA5773E-90C7-4602-87ED-1D8584FE8AC8}"/>
              </a:ext>
            </a:extLst>
          </p:cNvPr>
          <p:cNvSpPr/>
          <p:nvPr/>
        </p:nvSpPr>
        <p:spPr>
          <a:xfrm>
            <a:off x="3719389" y="3944730"/>
            <a:ext cx="812865" cy="774763"/>
          </a:xfrm>
          <a:prstGeom prst="ellipse">
            <a:avLst/>
          </a:prstGeom>
          <a:noFill/>
          <a:ln w="381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879248734">
                  <a:custGeom>
                    <a:avLst/>
                    <a:gdLst>
                      <a:gd name="connsiteX0" fmla="*/ 0 w 864851"/>
                      <a:gd name="connsiteY0" fmla="*/ 412156 h 824312"/>
                      <a:gd name="connsiteX1" fmla="*/ 432426 w 864851"/>
                      <a:gd name="connsiteY1" fmla="*/ 0 h 824312"/>
                      <a:gd name="connsiteX2" fmla="*/ 864852 w 864851"/>
                      <a:gd name="connsiteY2" fmla="*/ 412156 h 824312"/>
                      <a:gd name="connsiteX3" fmla="*/ 432426 w 864851"/>
                      <a:gd name="connsiteY3" fmla="*/ 824312 h 824312"/>
                      <a:gd name="connsiteX4" fmla="*/ 0 w 864851"/>
                      <a:gd name="connsiteY4" fmla="*/ 412156 h 8243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4851" h="824312" extrusionOk="0">
                        <a:moveTo>
                          <a:pt x="0" y="412156"/>
                        </a:moveTo>
                        <a:cubicBezTo>
                          <a:pt x="-22569" y="157989"/>
                          <a:pt x="226889" y="-12085"/>
                          <a:pt x="432426" y="0"/>
                        </a:cubicBezTo>
                        <a:cubicBezTo>
                          <a:pt x="643603" y="15532"/>
                          <a:pt x="901792" y="173506"/>
                          <a:pt x="864852" y="412156"/>
                        </a:cubicBezTo>
                        <a:cubicBezTo>
                          <a:pt x="856996" y="624120"/>
                          <a:pt x="657223" y="867954"/>
                          <a:pt x="432426" y="824312"/>
                        </a:cubicBezTo>
                        <a:cubicBezTo>
                          <a:pt x="226265" y="779255"/>
                          <a:pt x="7836" y="639138"/>
                          <a:pt x="0" y="412156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8CCABAF-218B-4328-B4BD-592CEF90B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8124" y="1439362"/>
            <a:ext cx="6655675" cy="879497"/>
          </a:xfrm>
        </p:spPr>
        <p:txBody>
          <a:bodyPr>
            <a:normAutofit/>
          </a:bodyPr>
          <a:lstStyle/>
          <a:p>
            <a:r>
              <a:rPr lang="en-US" sz="3200" dirty="0"/>
              <a:t>Trip Option Delay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F1E67F-5CBA-416D-A056-B131DD5E6E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8124" y="254672"/>
            <a:ext cx="3806646" cy="118469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A1363F0-AB3B-4B98-B372-A33BBE5A56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1098" y="2266857"/>
            <a:ext cx="6757189" cy="2405366"/>
          </a:xfrm>
        </p:spPr>
        <p:txBody>
          <a:bodyPr/>
          <a:lstStyle/>
          <a:p>
            <a:r>
              <a:rPr lang="en-US" sz="2400" dirty="0"/>
              <a:t>Each time option shows the total predicted delay for that trip</a:t>
            </a:r>
          </a:p>
          <a:p>
            <a:endParaRPr lang="en-US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D09F6355-881F-4717-844F-7A1D234453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87622" y="4337538"/>
            <a:ext cx="409575" cy="428625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49561AC7-7A3D-4370-A9F3-91CD9D961B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87622" y="5105327"/>
            <a:ext cx="409575" cy="428625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CDD41EB0-295F-489F-9D9D-6C48E10F1C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87622" y="5876057"/>
            <a:ext cx="409575" cy="428625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65C0BD7-140A-4AA2-857E-1D4C0133295F}"/>
              </a:ext>
            </a:extLst>
          </p:cNvPr>
          <p:cNvSpPr txBox="1">
            <a:spLocks/>
          </p:cNvSpPr>
          <p:nvPr/>
        </p:nvSpPr>
        <p:spPr>
          <a:xfrm>
            <a:off x="5197198" y="4360983"/>
            <a:ext cx="6655676" cy="196714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Red = &gt;30 minutes combined predicted delay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Orange = 20-30 minutes combined predicted delay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Yellow = 10-20 minutes combined predicted delay</a:t>
            </a:r>
          </a:p>
        </p:txBody>
      </p:sp>
    </p:spTree>
    <p:extLst>
      <p:ext uri="{BB962C8B-B14F-4D97-AF65-F5344CB8AC3E}">
        <p14:creationId xmlns:p14="http://schemas.microsoft.com/office/powerpoint/2010/main" val="4181443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006F33-02D1-4DAE-807F-AE7116E4EF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259" y="54053"/>
            <a:ext cx="3122875" cy="680394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E06BE6D-DE9F-4632-B8ED-DBBBC5D18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8124" y="1439362"/>
            <a:ext cx="6655675" cy="879497"/>
          </a:xfrm>
        </p:spPr>
        <p:txBody>
          <a:bodyPr>
            <a:normAutofit/>
          </a:bodyPr>
          <a:lstStyle/>
          <a:p>
            <a:r>
              <a:rPr lang="en-US" sz="3200" dirty="0"/>
              <a:t>Detailed Trip View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D3A4123-AC9E-427F-A193-405D64F71A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8124" y="2244501"/>
            <a:ext cx="6655676" cy="1967144"/>
          </a:xfrm>
        </p:spPr>
        <p:txBody>
          <a:bodyPr>
            <a:normAutofit/>
          </a:bodyPr>
          <a:lstStyle/>
          <a:p>
            <a:r>
              <a:rPr lang="en-US" sz="2400" dirty="0"/>
              <a:t>Each leg of trip shows predicted possible delay</a:t>
            </a:r>
          </a:p>
          <a:p>
            <a:r>
              <a:rPr lang="en-US" sz="2400" dirty="0"/>
              <a:t>Categorized below and summed for the overall trip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CC1FDCE-5804-4DE9-B535-D0A61496B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8124" y="254672"/>
            <a:ext cx="3806646" cy="118469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F19CAF60-EB68-47BD-B8B3-3539B72F64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87622" y="4337538"/>
            <a:ext cx="409575" cy="42862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2F7A5C8B-F35F-450B-B561-CF4BA70EF5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87622" y="5105327"/>
            <a:ext cx="409575" cy="42862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AC690439-ECC4-4269-B8EF-3B5458584A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87622" y="5876057"/>
            <a:ext cx="409575" cy="428625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6731ADD-EE2B-4371-A8E1-CB117E5E4803}"/>
              </a:ext>
            </a:extLst>
          </p:cNvPr>
          <p:cNvSpPr txBox="1">
            <a:spLocks/>
          </p:cNvSpPr>
          <p:nvPr/>
        </p:nvSpPr>
        <p:spPr>
          <a:xfrm>
            <a:off x="5197198" y="4360983"/>
            <a:ext cx="6655676" cy="196714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Red = &gt;30 minutes predicted delay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Orange = 20-30 minutes predicted delay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Yellow = 10-20 minutes predicted delay</a:t>
            </a:r>
          </a:p>
        </p:txBody>
      </p:sp>
    </p:spTree>
    <p:extLst>
      <p:ext uri="{BB962C8B-B14F-4D97-AF65-F5344CB8AC3E}">
        <p14:creationId xmlns:p14="http://schemas.microsoft.com/office/powerpoint/2010/main" val="4290669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2227C-6C66-46C1-B886-7F348916B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792358" cy="1325563"/>
          </a:xfrm>
        </p:spPr>
        <p:txBody>
          <a:bodyPr>
            <a:normAutofit/>
          </a:bodyPr>
          <a:lstStyle/>
          <a:p>
            <a:r>
              <a:rPr lang="en-US" sz="3600" dirty="0"/>
              <a:t>Data Structure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B94D3-67B1-400D-8B56-BA93942804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400362" cy="4486275"/>
          </a:xfrm>
        </p:spPr>
        <p:txBody>
          <a:bodyPr>
            <a:normAutofit/>
          </a:bodyPr>
          <a:lstStyle/>
          <a:p>
            <a:r>
              <a:rPr lang="en-US" b="0" i="0" dirty="0">
                <a:effectLst/>
              </a:rPr>
              <a:t>NJ Transit </a:t>
            </a:r>
            <a:r>
              <a:rPr lang="en-US" b="0" i="0" u="none" strike="noStrike" dirty="0">
                <a:solidFill>
                  <a:srgbClr val="008ABC"/>
                </a:solidFill>
                <a:effectLst/>
                <a:hlinkClick r:id="rId2"/>
              </a:rPr>
              <a:t>DepartureVision</a:t>
            </a:r>
            <a:r>
              <a:rPr lang="en-US" b="0" i="0" dirty="0">
                <a:effectLst/>
              </a:rPr>
              <a:t> Real Time Train Status Service</a:t>
            </a:r>
          </a:p>
          <a:p>
            <a:pPr lvl="1"/>
            <a:r>
              <a:rPr lang="en-US" dirty="0"/>
              <a:t>A</a:t>
            </a:r>
            <a:r>
              <a:rPr lang="en-US" b="0" i="0" dirty="0">
                <a:effectLst/>
              </a:rPr>
              <a:t>ggregated on Kaggle by Pranav Badami</a:t>
            </a:r>
            <a:endParaRPr lang="en-US" dirty="0"/>
          </a:p>
          <a:p>
            <a:r>
              <a:rPr lang="en-US" dirty="0"/>
              <a:t>Sample months: January and February 2021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4" name="Rectangle: Single Corner Snipped 23">
            <a:extLst>
              <a:ext uri="{FF2B5EF4-FFF2-40B4-BE49-F238E27FC236}">
                <a16:creationId xmlns:a16="http://schemas.microsoft.com/office/drawing/2014/main" id="{9F83F381-976F-4CF0-B3C7-D56D2FFA1E6D}"/>
              </a:ext>
            </a:extLst>
          </p:cNvPr>
          <p:cNvSpPr/>
          <p:nvPr/>
        </p:nvSpPr>
        <p:spPr>
          <a:xfrm>
            <a:off x="7379578" y="1394247"/>
            <a:ext cx="3792358" cy="45719"/>
          </a:xfrm>
          <a:prstGeom prst="snip1Rect">
            <a:avLst/>
          </a:prstGeom>
          <a:solidFill>
            <a:srgbClr val="FA7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Table 10">
            <a:extLst>
              <a:ext uri="{FF2B5EF4-FFF2-40B4-BE49-F238E27FC236}">
                <a16:creationId xmlns:a16="http://schemas.microsoft.com/office/drawing/2014/main" id="{1C6CA92D-254D-4584-A519-CD6FA472A3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8671777"/>
              </p:ext>
            </p:extLst>
          </p:nvPr>
        </p:nvGraphicFramePr>
        <p:xfrm>
          <a:off x="3560942" y="3631482"/>
          <a:ext cx="3688756" cy="249455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88756">
                  <a:extLst>
                    <a:ext uri="{9D8B030D-6E8A-4147-A177-3AD203B41FA5}">
                      <a16:colId xmlns:a16="http://schemas.microsoft.com/office/drawing/2014/main" val="2994606798"/>
                    </a:ext>
                  </a:extLst>
                </a:gridCol>
              </a:tblGrid>
              <a:tr h="411001">
                <a:tc>
                  <a:txBody>
                    <a:bodyPr/>
                    <a:lstStyle/>
                    <a:p>
                      <a:r>
                        <a:rPr lang="en-US" dirty="0"/>
                        <a:t>Spatial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1467905"/>
                  </a:ext>
                </a:extLst>
              </a:tr>
              <a:tr h="416710">
                <a:tc>
                  <a:txBody>
                    <a:bodyPr/>
                    <a:lstStyle/>
                    <a:p>
                      <a:r>
                        <a:rPr lang="en-US" dirty="0"/>
                        <a:t>Start Station Name and 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6466309"/>
                  </a:ext>
                </a:extLst>
              </a:tr>
              <a:tr h="416710">
                <a:tc>
                  <a:txBody>
                    <a:bodyPr/>
                    <a:lstStyle/>
                    <a:p>
                      <a:r>
                        <a:rPr lang="en-US" dirty="0"/>
                        <a:t>End Station Name and 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0167095"/>
                  </a:ext>
                </a:extLst>
              </a:tr>
              <a:tr h="416710">
                <a:tc>
                  <a:txBody>
                    <a:bodyPr/>
                    <a:lstStyle/>
                    <a:p>
                      <a:r>
                        <a:rPr lang="en-US" dirty="0"/>
                        <a:t>Stop Sequence Number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7803957"/>
                  </a:ext>
                </a:extLst>
              </a:tr>
              <a:tr h="416710">
                <a:tc>
                  <a:txBody>
                    <a:bodyPr/>
                    <a:lstStyle/>
                    <a:p>
                      <a:r>
                        <a:rPr lang="en-US" dirty="0"/>
                        <a:t>Line Name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5862266"/>
                  </a:ext>
                </a:extLst>
              </a:tr>
              <a:tr h="41671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9605753"/>
                  </a:ext>
                </a:extLst>
              </a:tr>
            </a:tbl>
          </a:graphicData>
        </a:graphic>
      </p:graphicFrame>
      <p:graphicFrame>
        <p:nvGraphicFramePr>
          <p:cNvPr id="25" name="Table 10">
            <a:extLst>
              <a:ext uri="{FF2B5EF4-FFF2-40B4-BE49-F238E27FC236}">
                <a16:creationId xmlns:a16="http://schemas.microsoft.com/office/drawing/2014/main" id="{F8035367-A78C-43FE-AFD6-CEF8DF0303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3233370"/>
              </p:ext>
            </p:extLst>
          </p:nvPr>
        </p:nvGraphicFramePr>
        <p:xfrm>
          <a:off x="7483180" y="3642230"/>
          <a:ext cx="3688756" cy="24838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88756">
                  <a:extLst>
                    <a:ext uri="{9D8B030D-6E8A-4147-A177-3AD203B41FA5}">
                      <a16:colId xmlns:a16="http://schemas.microsoft.com/office/drawing/2014/main" val="2994606798"/>
                    </a:ext>
                  </a:extLst>
                </a:gridCol>
              </a:tblGrid>
              <a:tr h="409230">
                <a:tc>
                  <a:txBody>
                    <a:bodyPr/>
                    <a:lstStyle/>
                    <a:p>
                      <a:r>
                        <a:rPr lang="en-US" dirty="0"/>
                        <a:t>Temporal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1467905"/>
                  </a:ext>
                </a:extLst>
              </a:tr>
              <a:tr h="414914">
                <a:tc>
                  <a:txBody>
                    <a:bodyPr/>
                    <a:lstStyle/>
                    <a:p>
                      <a:r>
                        <a:rPr lang="en-US" dirty="0"/>
                        <a:t>Scheduled Time of Departure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6466309"/>
                  </a:ext>
                </a:extLst>
              </a:tr>
              <a:tr h="414914">
                <a:tc>
                  <a:txBody>
                    <a:bodyPr/>
                    <a:lstStyle/>
                    <a:p>
                      <a:r>
                        <a:rPr lang="en-US" dirty="0"/>
                        <a:t>Actual Time of Departure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0167095"/>
                  </a:ext>
                </a:extLst>
              </a:tr>
              <a:tr h="414914">
                <a:tc>
                  <a:txBody>
                    <a:bodyPr/>
                    <a:lstStyle/>
                    <a:p>
                      <a:r>
                        <a:rPr lang="en-US" dirty="0"/>
                        <a:t>Calculated Delay (minutes)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7803957"/>
                  </a:ext>
                </a:extLst>
              </a:tr>
              <a:tr h="414914"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5862266"/>
                  </a:ext>
                </a:extLst>
              </a:tr>
              <a:tr h="41491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9605753"/>
                  </a:ext>
                </a:extLst>
              </a:tr>
            </a:tbl>
          </a:graphicData>
        </a:graphic>
      </p:graphicFrame>
      <p:graphicFrame>
        <p:nvGraphicFramePr>
          <p:cNvPr id="26" name="Table 10">
            <a:extLst>
              <a:ext uri="{FF2B5EF4-FFF2-40B4-BE49-F238E27FC236}">
                <a16:creationId xmlns:a16="http://schemas.microsoft.com/office/drawing/2014/main" id="{DC5098D6-5875-4E4B-A553-4EEA41578E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7719781"/>
              </p:ext>
            </p:extLst>
          </p:nvPr>
        </p:nvGraphicFramePr>
        <p:xfrm>
          <a:off x="838199" y="3631480"/>
          <a:ext cx="2489261" cy="2494549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489261">
                  <a:extLst>
                    <a:ext uri="{9D8B030D-6E8A-4147-A177-3AD203B41FA5}">
                      <a16:colId xmlns:a16="http://schemas.microsoft.com/office/drawing/2014/main" val="2994606798"/>
                    </a:ext>
                  </a:extLst>
                </a:gridCol>
              </a:tblGrid>
              <a:tr h="379612">
                <a:tc>
                  <a:txBody>
                    <a:bodyPr/>
                    <a:lstStyle/>
                    <a:p>
                      <a:r>
                        <a:rPr lang="en-US" dirty="0"/>
                        <a:t>Basic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1467905"/>
                  </a:ext>
                </a:extLst>
              </a:tr>
              <a:tr h="384884">
                <a:tc>
                  <a:txBody>
                    <a:bodyPr/>
                    <a:lstStyle/>
                    <a:p>
                      <a:r>
                        <a:rPr lang="en-US" dirty="0"/>
                        <a:t>Train 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6466309"/>
                  </a:ext>
                </a:extLst>
              </a:tr>
              <a:tr h="575401">
                <a:tc>
                  <a:txBody>
                    <a:bodyPr/>
                    <a:lstStyle/>
                    <a:p>
                      <a:r>
                        <a:rPr lang="en-US" dirty="0"/>
                        <a:t>Type (Amtrak or NJT)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0167095"/>
                  </a:ext>
                </a:extLst>
              </a:tr>
              <a:tr h="38488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7803957"/>
                  </a:ext>
                </a:extLst>
              </a:tr>
              <a:tr h="38488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5862266"/>
                  </a:ext>
                </a:extLst>
              </a:tr>
              <a:tr h="38488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9605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6681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2E5F106-6446-49FB-B0CB-B5A394ED0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641850"/>
            <a:ext cx="3611880" cy="1535865"/>
          </a:xfrm>
        </p:spPr>
        <p:txBody>
          <a:bodyPr>
            <a:normAutofit/>
          </a:bodyPr>
          <a:lstStyle/>
          <a:p>
            <a:r>
              <a:rPr lang="en-US" sz="3200" dirty="0"/>
              <a:t>Reviewing the Data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92D89C-0018-4103-94C2-7488674A41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0640" y="641850"/>
            <a:ext cx="6053160" cy="1535865"/>
          </a:xfrm>
        </p:spPr>
        <p:txBody>
          <a:bodyPr anchor="ctr">
            <a:normAutofit/>
          </a:bodyPr>
          <a:lstStyle/>
          <a:p>
            <a:r>
              <a:rPr lang="en-US" sz="1800" dirty="0"/>
              <a:t>Is delay often / severe enough to warrant a tool for it?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C97E42-EAD5-4343-B8D7-6DF8F5187B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8" r="1" b="765"/>
          <a:stretch/>
        </p:blipFill>
        <p:spPr>
          <a:xfrm>
            <a:off x="554416" y="2731167"/>
            <a:ext cx="11167447" cy="3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811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6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DD15180E-FA4A-4276-B1F5-A3B075D6D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641850"/>
            <a:ext cx="3611880" cy="1535865"/>
          </a:xfrm>
        </p:spPr>
        <p:txBody>
          <a:bodyPr>
            <a:normAutofit/>
          </a:bodyPr>
          <a:lstStyle/>
          <a:p>
            <a:r>
              <a:rPr lang="en-US" sz="3200" dirty="0"/>
              <a:t>On Time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DEF1D28D-67DB-437A-9C71-9876F1FD6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0640" y="641850"/>
            <a:ext cx="6053160" cy="1535865"/>
          </a:xfrm>
        </p:spPr>
        <p:txBody>
          <a:bodyPr anchor="ctr">
            <a:normAutofit/>
          </a:bodyPr>
          <a:lstStyle/>
          <a:p>
            <a:r>
              <a:rPr lang="en-US" sz="1800" b="1" dirty="0"/>
              <a:t>On time</a:t>
            </a:r>
            <a:r>
              <a:rPr lang="en-US" sz="1800" dirty="0"/>
              <a:t>: % of trains arriving at the scheduled time at each station stop on a journey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49BEF2-4D11-4F45-A651-E3D3FACC8E59}"/>
              </a:ext>
            </a:extLst>
          </p:cNvPr>
          <p:cNvSpPr txBox="1"/>
          <p:nvPr/>
        </p:nvSpPr>
        <p:spPr>
          <a:xfrm>
            <a:off x="618424" y="6492875"/>
            <a:ext cx="76530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i="1" dirty="0"/>
              <a:t>Definition source: Southern Railway, “</a:t>
            </a:r>
            <a:r>
              <a:rPr lang="en-US" sz="1200" i="1" dirty="0">
                <a:solidFill>
                  <a:srgbClr val="404040"/>
                </a:solidFill>
                <a:effectLst/>
                <a:latin typeface="Avenir"/>
              </a:rPr>
              <a:t>Train service punctuality and reliability”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6A16ADB7-285E-4FBE-9B7E-DF043A43DB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411"/>
          <a:stretch/>
        </p:blipFill>
        <p:spPr bwMode="auto">
          <a:xfrm>
            <a:off x="952500" y="2641771"/>
            <a:ext cx="10287000" cy="3537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5318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4446</TotalTime>
  <Words>398</Words>
  <Application>Microsoft Office PowerPoint</Application>
  <PresentationFormat>Widescreen</PresentationFormat>
  <Paragraphs>69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Avenir</vt:lpstr>
      <vt:lpstr>Arial</vt:lpstr>
      <vt:lpstr>Calibri</vt:lpstr>
      <vt:lpstr>Segoe UI</vt:lpstr>
      <vt:lpstr>Segoe UI Variable Display Semib</vt:lpstr>
      <vt:lpstr>Office Theme</vt:lpstr>
      <vt:lpstr>Delay Estimator</vt:lpstr>
      <vt:lpstr>Scope</vt:lpstr>
      <vt:lpstr>NJ Transit</vt:lpstr>
      <vt:lpstr>PowerPoint Presentation</vt:lpstr>
      <vt:lpstr>Trip Option Delay</vt:lpstr>
      <vt:lpstr>Detailed Trip View</vt:lpstr>
      <vt:lpstr>Data Structure </vt:lpstr>
      <vt:lpstr>Reviewing the Data</vt:lpstr>
      <vt:lpstr>On Time</vt:lpstr>
      <vt:lpstr>Public Performance Measure (PPM)</vt:lpstr>
      <vt:lpstr>Regression Model</vt:lpstr>
      <vt:lpstr>Results</vt:lpstr>
      <vt:lpstr>Comparing Accuracy</vt:lpstr>
      <vt:lpstr>Further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Zoe Yoo</dc:creator>
  <cp:lastModifiedBy>Zoe Yoo</cp:lastModifiedBy>
  <cp:revision>10</cp:revision>
  <dcterms:created xsi:type="dcterms:W3CDTF">2021-11-19T17:17:33Z</dcterms:created>
  <dcterms:modified xsi:type="dcterms:W3CDTF">2021-12-10T02:33:51Z</dcterms:modified>
</cp:coreProperties>
</file>

<file path=docProps/thumbnail.jpeg>
</file>